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69" r:id="rId6"/>
    <p:sldId id="259" r:id="rId7"/>
    <p:sldId id="260" r:id="rId8"/>
    <p:sldId id="263" r:id="rId9"/>
    <p:sldId id="264" r:id="rId10"/>
    <p:sldId id="265" r:id="rId11"/>
    <p:sldId id="266" r:id="rId12"/>
    <p:sldId id="261" r:id="rId13"/>
    <p:sldId id="267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662" autoAdjust="0"/>
  </p:normalViewPr>
  <p:slideViewPr>
    <p:cSldViewPr>
      <p:cViewPr>
        <p:scale>
          <a:sx n="69" d="100"/>
          <a:sy n="69" d="100"/>
        </p:scale>
        <p:origin x="-130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AB318-D34C-40BC-AF0D-0FD5640EF20B}" type="datetimeFigureOut">
              <a:rPr lang="es-ES" smtClean="0"/>
              <a:t>05/03/2014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2CC1C-0FA6-40DE-BFFD-9D2A5FDBE5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55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Modelado de bustos por encargo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2CC1C-0FA6-40DE-BFFD-9D2A5FDBE58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21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D44DEA-7F37-451A-95A8-68177D8F2338}" type="datetimeFigureOut">
              <a:rPr lang="es-ES" smtClean="0"/>
              <a:t>05/03/2014</a:t>
            </a:fld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AB83C2-EC8F-4660-8EA9-90CE1D1F49B3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4DEA-7F37-451A-95A8-68177D8F2338}" type="datetimeFigureOut">
              <a:rPr lang="es-ES" smtClean="0"/>
              <a:t>05/03/2014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83C2-EC8F-4660-8EA9-90CE1D1F49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4DEA-7F37-451A-95A8-68177D8F2338}" type="datetimeFigureOut">
              <a:rPr lang="es-ES" smtClean="0"/>
              <a:t>05/03/2014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CAB83C2-EC8F-4660-8EA9-90CE1D1F49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4DEA-7F37-451A-95A8-68177D8F2338}" type="datetimeFigureOut">
              <a:rPr lang="es-ES" smtClean="0"/>
              <a:t>05/03/2014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83C2-EC8F-4660-8EA9-90CE1D1F49B3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D44DEA-7F37-451A-95A8-68177D8F2338}" type="datetimeFigureOut">
              <a:rPr lang="es-ES" smtClean="0"/>
              <a:t>05/03/2014</a:t>
            </a:fld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CAB83C2-EC8F-4660-8EA9-90CE1D1F49B3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4DEA-7F37-451A-95A8-68177D8F2338}" type="datetimeFigureOut">
              <a:rPr lang="es-ES" smtClean="0"/>
              <a:t>05/03/2014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83C2-EC8F-4660-8EA9-90CE1D1F49B3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4DEA-7F37-451A-95A8-68177D8F2338}" type="datetimeFigureOut">
              <a:rPr lang="es-ES" smtClean="0"/>
              <a:t>05/03/2014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83C2-EC8F-4660-8EA9-90CE1D1F49B3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4DEA-7F37-451A-95A8-68177D8F2338}" type="datetimeFigureOut">
              <a:rPr lang="es-ES" smtClean="0"/>
              <a:t>05/03/2014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83C2-EC8F-4660-8EA9-90CE1D1F49B3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4DEA-7F37-451A-95A8-68177D8F2338}" type="datetimeFigureOut">
              <a:rPr lang="es-ES" smtClean="0"/>
              <a:t>05/03/2014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83C2-EC8F-4660-8EA9-90CE1D1F49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4DEA-7F37-451A-95A8-68177D8F2338}" type="datetimeFigureOut">
              <a:rPr lang="es-ES" smtClean="0"/>
              <a:t>05/03/2014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AB83C2-EC8F-4660-8EA9-90CE1D1F49B3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4DEA-7F37-451A-95A8-68177D8F2338}" type="datetimeFigureOut">
              <a:rPr lang="es-ES" smtClean="0"/>
              <a:t>05/03/2014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83C2-EC8F-4660-8EA9-90CE1D1F49B3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CD44DEA-7F37-451A-95A8-68177D8F2338}" type="datetimeFigureOut">
              <a:rPr lang="es-ES" smtClean="0"/>
              <a:t>05/03/2014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CAB83C2-EC8F-4660-8EA9-90CE1D1F49B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iguel.banyuls@hotmail.com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iguelba&#241;uls.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4652" y="3395889"/>
            <a:ext cx="2061084" cy="334884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MODELADO</a:t>
            </a:r>
          </a:p>
          <a:p>
            <a:pPr algn="ctr"/>
            <a:endParaRPr lang="es-ES" sz="1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RESTAURACIÓN</a:t>
            </a:r>
          </a:p>
          <a:p>
            <a:pPr algn="ctr"/>
            <a:endParaRPr lang="es-ES" sz="17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es-ES" sz="1700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REPRODUCCIONES</a:t>
            </a:r>
          </a:p>
          <a:p>
            <a:pPr algn="ctr"/>
            <a:endParaRPr lang="es-ES" sz="1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BRONCES </a:t>
            </a:r>
          </a:p>
          <a:p>
            <a:pPr algn="ctr"/>
            <a:endParaRPr lang="es-ES" sz="1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</a:rPr>
              <a:t>TALLA</a:t>
            </a:r>
          </a:p>
          <a:p>
            <a:pPr algn="ctr"/>
            <a:endParaRPr lang="es-ES" sz="1700" dirty="0">
              <a:solidFill>
                <a:schemeClr val="bg2">
                  <a:lumMod val="75000"/>
                </a:schemeClr>
              </a:solidFill>
            </a:endParaRPr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514" y="165332"/>
            <a:ext cx="6552728" cy="65538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453964" cy="1232686"/>
          </a:xfrm>
        </p:spPr>
        <p:txBody>
          <a:bodyPr>
            <a:normAutofit fontScale="90000"/>
          </a:bodyPr>
          <a:lstStyle/>
          <a:p>
            <a:r>
              <a:rPr lang="es-ES" sz="31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31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br>
              <a:rPr lang="es-ES" sz="31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s-ES" sz="31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s-ES" sz="31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s-E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E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6000" dirty="0" smtClean="0"/>
              <a:t>E</a:t>
            </a:r>
            <a:r>
              <a:rPr lang="es-E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s-ES" sz="6000" dirty="0" smtClean="0"/>
              <a:t>s </a:t>
            </a:r>
            <a:r>
              <a:rPr lang="es-E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c   u   l   t   U  R  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495092"/>
            <a:ext cx="169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iguel               </a:t>
            </a:r>
            <a:r>
              <a:rPr lang="es-E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añuls</a:t>
            </a:r>
            <a:endParaRPr lang="es-E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5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04" y="135146"/>
            <a:ext cx="5361955" cy="6538551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3369" y="135146"/>
            <a:ext cx="3155185" cy="314131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125715" y="4941168"/>
            <a:ext cx="25502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CRISTO ASCENDENTE</a:t>
            </a:r>
          </a:p>
          <a:p>
            <a:endParaRPr lang="es-E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MADERA POLICROMADA.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200CM ALTURA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AÑO 2000</a:t>
            </a:r>
            <a:endParaRPr lang="es-E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7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510"/>
          <a:stretch/>
        </p:blipFill>
        <p:spPr>
          <a:xfrm>
            <a:off x="603419" y="1052736"/>
            <a:ext cx="8024648" cy="429885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28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07748"/>
            <a:ext cx="7452320" cy="547964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874440" y="5897431"/>
            <a:ext cx="7846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RESTAURACIÓN DE ESCULTURA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720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5" y="446881"/>
            <a:ext cx="4054745" cy="5495103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482" y="482847"/>
            <a:ext cx="3783708" cy="545913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259632" y="6237453"/>
            <a:ext cx="586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                          </a:t>
            </a:r>
            <a:r>
              <a:rPr lang="es-ES" sz="1600" dirty="0" smtClean="0">
                <a:solidFill>
                  <a:schemeClr val="bg1"/>
                </a:solidFill>
              </a:rPr>
              <a:t>“Marsellesa” </a:t>
            </a:r>
            <a:r>
              <a:rPr lang="es-ES" sz="1400" dirty="0" smtClean="0">
                <a:solidFill>
                  <a:schemeClr val="bg1"/>
                </a:solidFill>
              </a:rPr>
              <a:t>de Vicente Bañuls.1909.”El Campello”. 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4664"/>
            <a:ext cx="8017963" cy="536147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71600" y="5911562"/>
            <a:ext cx="7035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 smtClean="0"/>
              <a:t>Reintegración de volúmenes complejos en madera y otros materiales</a:t>
            </a:r>
          </a:p>
          <a:p>
            <a:pPr algn="r"/>
            <a:endParaRPr lang="es-ES" dirty="0" smtClean="0"/>
          </a:p>
          <a:p>
            <a:pPr algn="r"/>
            <a:r>
              <a:rPr lang="es-ES" sz="1400" dirty="0" smtClean="0">
                <a:solidFill>
                  <a:schemeClr val="bg1"/>
                </a:solidFill>
              </a:rPr>
              <a:t>Altar Mayor de La Victoria de Acentejo.  Tenerife</a:t>
            </a:r>
            <a:r>
              <a:rPr lang="es-ES" dirty="0" smtClean="0">
                <a:solidFill>
                  <a:schemeClr val="bg1"/>
                </a:solidFill>
              </a:rPr>
              <a:t>.                           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3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277321"/>
            <a:ext cx="2288428" cy="236288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4815" y="116632"/>
            <a:ext cx="896448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dirty="0"/>
              <a:t> </a:t>
            </a:r>
          </a:p>
          <a:p>
            <a:r>
              <a:rPr lang="es-ES" sz="800" b="1" i="1" dirty="0"/>
              <a:t> </a:t>
            </a:r>
            <a:endParaRPr lang="es-ES" sz="1000" dirty="0"/>
          </a:p>
          <a:p>
            <a:r>
              <a:rPr lang="es-ES" sz="1000" dirty="0"/>
              <a:t> </a:t>
            </a:r>
          </a:p>
          <a:p>
            <a:r>
              <a:rPr lang="es-ES" sz="1000" i="1" dirty="0"/>
              <a:t>Nombre:</a:t>
            </a:r>
            <a:r>
              <a:rPr lang="es-ES" sz="1000" dirty="0"/>
              <a:t>                </a:t>
            </a:r>
            <a:r>
              <a:rPr lang="es-ES" sz="1000" i="1" dirty="0"/>
              <a:t>Miguel Darío Bañuls Maciá.</a:t>
            </a:r>
            <a:endParaRPr lang="es-ES" sz="1000" dirty="0"/>
          </a:p>
          <a:p>
            <a:r>
              <a:rPr lang="es-ES" sz="1000" dirty="0"/>
              <a:t> </a:t>
            </a:r>
          </a:p>
          <a:p>
            <a:r>
              <a:rPr lang="es-ES" sz="1000" i="1" dirty="0"/>
              <a:t>D.N.I.</a:t>
            </a:r>
            <a:r>
              <a:rPr lang="es-ES" sz="1000" dirty="0"/>
              <a:t>                   </a:t>
            </a:r>
            <a:r>
              <a:rPr lang="es-ES" sz="1000" dirty="0" smtClean="0"/>
              <a:t>   </a:t>
            </a:r>
            <a:r>
              <a:rPr lang="es-ES" sz="1000" dirty="0"/>
              <a:t>7.235.328-B</a:t>
            </a:r>
          </a:p>
          <a:p>
            <a:r>
              <a:rPr lang="es-ES" sz="1000" dirty="0"/>
              <a:t> </a:t>
            </a:r>
          </a:p>
          <a:p>
            <a:r>
              <a:rPr lang="es-ES" sz="1000" i="1" dirty="0"/>
              <a:t>Fecha y lugar </a:t>
            </a:r>
            <a:endParaRPr lang="es-ES" sz="1000" dirty="0"/>
          </a:p>
          <a:p>
            <a:r>
              <a:rPr lang="es-ES" sz="1000" i="1" dirty="0"/>
              <a:t>de Nacimiento:</a:t>
            </a:r>
            <a:r>
              <a:rPr lang="es-ES" sz="1000" dirty="0"/>
              <a:t>      </a:t>
            </a:r>
            <a:r>
              <a:rPr lang="es-ES" sz="1000" i="1" dirty="0"/>
              <a:t>23 de Mayo de 1969. Madrid</a:t>
            </a:r>
            <a:endParaRPr lang="es-ES" sz="1000" dirty="0"/>
          </a:p>
          <a:p>
            <a:r>
              <a:rPr lang="es-ES" sz="1000" dirty="0"/>
              <a:t> </a:t>
            </a:r>
          </a:p>
          <a:p>
            <a:r>
              <a:rPr lang="es-ES" sz="1000" i="1" dirty="0"/>
              <a:t>Dirección:</a:t>
            </a:r>
            <a:r>
              <a:rPr lang="es-ES" sz="1000" dirty="0"/>
              <a:t>             </a:t>
            </a:r>
            <a:r>
              <a:rPr lang="es-ES" sz="1000" i="1" dirty="0"/>
              <a:t>C/ Aureliano Ibarra nº9  Entre. C  Alicante</a:t>
            </a:r>
            <a:endParaRPr lang="es-ES" sz="1000" dirty="0"/>
          </a:p>
          <a:p>
            <a:r>
              <a:rPr lang="es-ES" sz="1000" dirty="0"/>
              <a:t> </a:t>
            </a:r>
          </a:p>
          <a:p>
            <a:r>
              <a:rPr lang="es-ES" sz="1000" i="1" dirty="0"/>
              <a:t>Teléfono:</a:t>
            </a:r>
            <a:r>
              <a:rPr lang="es-ES" sz="1000" dirty="0"/>
              <a:t>               96 5255969  -  600531726</a:t>
            </a:r>
          </a:p>
          <a:p>
            <a:r>
              <a:rPr lang="es-ES" sz="1000" dirty="0"/>
              <a:t> </a:t>
            </a:r>
          </a:p>
          <a:p>
            <a:r>
              <a:rPr lang="es-ES" sz="1000" i="1" dirty="0"/>
              <a:t>Correo electrónico: </a:t>
            </a:r>
            <a:r>
              <a:rPr lang="es-ES" sz="1000" i="1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miguel.banyuls@hotmail.com</a:t>
            </a:r>
            <a:r>
              <a:rPr lang="es-ES" sz="1000" i="1" dirty="0"/>
              <a:t>  ; Web: </a:t>
            </a:r>
            <a:r>
              <a:rPr lang="es-ES" sz="1000" i="1" u="sng" dirty="0">
                <a:hlinkClick r:id="rId4"/>
              </a:rPr>
              <a:t>www.miguelbañuls.com</a:t>
            </a:r>
            <a:endParaRPr lang="es-ES" sz="1000" dirty="0"/>
          </a:p>
          <a:p>
            <a:r>
              <a:rPr lang="es-ES" sz="1000" i="1" dirty="0"/>
              <a:t> </a:t>
            </a:r>
            <a:endParaRPr lang="es-ES" sz="1000" dirty="0"/>
          </a:p>
          <a:p>
            <a:r>
              <a:rPr lang="es-ES" sz="1000" dirty="0"/>
              <a:t> </a:t>
            </a:r>
            <a:r>
              <a:rPr lang="es-ES" sz="1000" i="1" dirty="0" smtClean="0"/>
              <a:t>Estudios</a:t>
            </a:r>
            <a:r>
              <a:rPr lang="es-ES" sz="1000" i="1" dirty="0"/>
              <a:t>:</a:t>
            </a:r>
            <a:r>
              <a:rPr lang="es-ES" sz="1000" dirty="0"/>
              <a:t>               </a:t>
            </a:r>
            <a:r>
              <a:rPr lang="es-ES" sz="1000" i="1" dirty="0"/>
              <a:t>Universidad Complutense de Madrid</a:t>
            </a:r>
            <a:endParaRPr lang="es-ES" sz="1000" dirty="0"/>
          </a:p>
          <a:p>
            <a:r>
              <a:rPr lang="es-ES" sz="1000" dirty="0"/>
              <a:t> </a:t>
            </a:r>
          </a:p>
          <a:p>
            <a:r>
              <a:rPr lang="es-ES" sz="1000" b="1" dirty="0" smtClean="0"/>
              <a:t>                              Licenciado </a:t>
            </a:r>
            <a:r>
              <a:rPr lang="es-ES" sz="1000" b="1" dirty="0"/>
              <a:t>en Bellas Artes</a:t>
            </a:r>
            <a:r>
              <a:rPr lang="es-ES" sz="1000" dirty="0"/>
              <a:t> </a:t>
            </a:r>
            <a:r>
              <a:rPr lang="es-ES" sz="1000" i="1" dirty="0"/>
              <a:t> por </a:t>
            </a:r>
            <a:r>
              <a:rPr lang="es-ES" sz="1000" i="1" dirty="0" smtClean="0"/>
              <a:t>la  </a:t>
            </a:r>
            <a:r>
              <a:rPr lang="es-ES" sz="1000" i="1" dirty="0"/>
              <a:t>Facultad de Bellas Artes de Madrid  1987–93.</a:t>
            </a:r>
            <a:endParaRPr lang="es-ES" sz="1000" dirty="0"/>
          </a:p>
          <a:p>
            <a:r>
              <a:rPr lang="es-ES" sz="1000" dirty="0"/>
              <a:t> </a:t>
            </a:r>
          </a:p>
          <a:p>
            <a:r>
              <a:rPr lang="es-ES" sz="1000" i="1" dirty="0"/>
              <a:t>Cursos:</a:t>
            </a:r>
            <a:r>
              <a:rPr lang="es-ES" sz="1000" dirty="0"/>
              <a:t>                 </a:t>
            </a:r>
            <a:r>
              <a:rPr lang="es-ES" sz="1000" b="1" dirty="0"/>
              <a:t>-Técnicas escultóricas I , II , III .</a:t>
            </a:r>
            <a:r>
              <a:rPr lang="es-ES" sz="1000" dirty="0"/>
              <a:t> </a:t>
            </a:r>
            <a:r>
              <a:rPr lang="es-ES" sz="1000" i="1" dirty="0"/>
              <a:t>Facultad de Bellas Artes de Madrid.</a:t>
            </a:r>
            <a:endParaRPr lang="es-ES" sz="1000" dirty="0"/>
          </a:p>
          <a:p>
            <a:r>
              <a:rPr lang="es-ES" sz="1000" i="1" dirty="0"/>
              <a:t>                                1989–92 Obteniendo la calificación de Matrícula de </a:t>
            </a:r>
            <a:r>
              <a:rPr lang="es-ES" sz="1000" i="1" dirty="0" smtClean="0"/>
              <a:t>Honor..</a:t>
            </a:r>
            <a:endParaRPr lang="es-ES" sz="1000" dirty="0"/>
          </a:p>
          <a:p>
            <a:r>
              <a:rPr lang="es-ES" sz="1000" i="1" dirty="0"/>
              <a:t> </a:t>
            </a:r>
            <a:endParaRPr lang="es-ES" sz="1000" dirty="0"/>
          </a:p>
          <a:p>
            <a:r>
              <a:rPr lang="es-ES" sz="1000" i="1" dirty="0"/>
              <a:t>                          </a:t>
            </a:r>
            <a:r>
              <a:rPr lang="es-ES" sz="1000" i="1" dirty="0" smtClean="0"/>
              <a:t>    </a:t>
            </a:r>
            <a:r>
              <a:rPr lang="es-ES" sz="1000" dirty="0"/>
              <a:t>-</a:t>
            </a:r>
            <a:r>
              <a:rPr lang="es-ES" sz="1000" b="1" dirty="0"/>
              <a:t>Aptitud Pedagógica.</a:t>
            </a:r>
            <a:r>
              <a:rPr lang="es-ES" sz="1000" dirty="0"/>
              <a:t> </a:t>
            </a:r>
            <a:r>
              <a:rPr lang="es-ES" sz="1000" i="1" dirty="0"/>
              <a:t>Instituto de Ciencias de la Educación. Universidad Complutense de Madrid.</a:t>
            </a:r>
            <a:endParaRPr lang="es-ES" sz="1000" dirty="0"/>
          </a:p>
          <a:p>
            <a:r>
              <a:rPr lang="es-ES" sz="1000" dirty="0"/>
              <a:t> </a:t>
            </a:r>
          </a:p>
          <a:p>
            <a:r>
              <a:rPr lang="es-ES" sz="1000" b="1" i="1" dirty="0"/>
              <a:t>                  </a:t>
            </a:r>
            <a:r>
              <a:rPr lang="es-ES" sz="1000" b="1" i="1" dirty="0" smtClean="0"/>
              <a:t>           </a:t>
            </a:r>
            <a:r>
              <a:rPr lang="es-ES" sz="1000" b="1" i="1" dirty="0"/>
              <a:t>-</a:t>
            </a:r>
            <a:r>
              <a:rPr lang="es-ES" sz="1000" i="1" dirty="0"/>
              <a:t>ENCUENTRO EUROPEO SOBRE PATRIMONIO HITÓRICO ARTÍSTICO Y  </a:t>
            </a:r>
            <a:r>
              <a:rPr lang="es-ES" sz="1000" i="1" dirty="0" smtClean="0"/>
              <a:t>CONTAMINACIÓN</a:t>
            </a:r>
            <a:r>
              <a:rPr lang="es-ES" sz="1000" i="1" dirty="0"/>
              <a:t>. Centro Cultural Conde Duque. </a:t>
            </a:r>
            <a:r>
              <a:rPr lang="es-ES" sz="1000" dirty="0"/>
              <a:t>Madrid.</a:t>
            </a:r>
            <a:r>
              <a:rPr lang="es-ES" sz="1000" i="1" dirty="0"/>
              <a:t>1992</a:t>
            </a:r>
            <a:endParaRPr lang="es-ES" sz="1000" dirty="0"/>
          </a:p>
          <a:p>
            <a:r>
              <a:rPr lang="es-ES" sz="1000" dirty="0"/>
              <a:t> </a:t>
            </a:r>
          </a:p>
          <a:p>
            <a:r>
              <a:rPr lang="es-ES" sz="1000" dirty="0"/>
              <a:t> </a:t>
            </a:r>
            <a:r>
              <a:rPr lang="es-ES" sz="1000" i="1" dirty="0" smtClean="0"/>
              <a:t>Encargos</a:t>
            </a:r>
            <a:r>
              <a:rPr lang="es-ES" sz="1000" dirty="0"/>
              <a:t>:       </a:t>
            </a:r>
            <a:r>
              <a:rPr lang="es-ES" sz="1000" dirty="0" smtClean="0"/>
              <a:t>  </a:t>
            </a:r>
            <a:r>
              <a:rPr lang="es-ES" sz="1000" dirty="0"/>
              <a:t>1993. Diseño y realización del </a:t>
            </a:r>
            <a:r>
              <a:rPr lang="es-ES" sz="1000" b="1" dirty="0"/>
              <a:t>Premio Halcón de Oftalmología</a:t>
            </a:r>
            <a:r>
              <a:rPr lang="es-ES" sz="1000" b="1" i="1" dirty="0"/>
              <a:t>. </a:t>
            </a:r>
            <a:r>
              <a:rPr lang="es-ES" sz="1000" i="1" dirty="0"/>
              <a:t>Madrid</a:t>
            </a:r>
            <a:endParaRPr lang="es-ES" sz="1000" dirty="0"/>
          </a:p>
          <a:p>
            <a:r>
              <a:rPr lang="es-ES" sz="1000" dirty="0"/>
              <a:t> </a:t>
            </a:r>
          </a:p>
          <a:p>
            <a:r>
              <a:rPr lang="es-ES" sz="1000" dirty="0"/>
              <a:t> </a:t>
            </a:r>
          </a:p>
          <a:p>
            <a:r>
              <a:rPr lang="es-ES" sz="1000" dirty="0"/>
              <a:t>                           </a:t>
            </a:r>
            <a:r>
              <a:rPr lang="es-ES" sz="1000" dirty="0" smtClean="0"/>
              <a:t>1999</a:t>
            </a:r>
            <a:r>
              <a:rPr lang="es-ES" sz="1000" dirty="0"/>
              <a:t>.</a:t>
            </a:r>
            <a:r>
              <a:rPr lang="es-ES" sz="1000" i="1" dirty="0"/>
              <a:t>  </a:t>
            </a:r>
            <a:r>
              <a:rPr lang="es-ES" sz="1000" dirty="0"/>
              <a:t>-</a:t>
            </a:r>
            <a:r>
              <a:rPr lang="es-ES" sz="1000" b="1" dirty="0"/>
              <a:t>Monumento Conmemorativo </a:t>
            </a:r>
            <a:r>
              <a:rPr lang="es-ES" sz="1000" b="1" dirty="0" smtClean="0"/>
              <a:t> </a:t>
            </a:r>
            <a:r>
              <a:rPr lang="es-ES" sz="1000" i="1" dirty="0" smtClean="0"/>
              <a:t>del </a:t>
            </a:r>
            <a:r>
              <a:rPr lang="es-ES" sz="1000" i="1" dirty="0"/>
              <a:t>III Encuentro de Veteranos Boinas Verdes, para el grupo de operaciones </a:t>
            </a:r>
            <a:r>
              <a:rPr lang="es-ES" sz="1000" i="1" dirty="0" smtClean="0"/>
              <a:t>especiales. GOEIII”Valencia.</a:t>
            </a:r>
          </a:p>
          <a:p>
            <a:r>
              <a:rPr lang="es-ES" sz="1000" i="1" dirty="0" smtClean="0"/>
              <a:t>-</a:t>
            </a:r>
            <a:r>
              <a:rPr lang="es-ES" sz="1000" b="1" dirty="0"/>
              <a:t> </a:t>
            </a:r>
            <a:endParaRPr lang="es-ES" sz="1000" dirty="0"/>
          </a:p>
          <a:p>
            <a:r>
              <a:rPr lang="es-ES" sz="1000" dirty="0"/>
              <a:t>                          </a:t>
            </a:r>
            <a:r>
              <a:rPr lang="es-ES" sz="1000" dirty="0" smtClean="0"/>
              <a:t> </a:t>
            </a:r>
            <a:r>
              <a:rPr lang="es-ES" sz="1000" dirty="0"/>
              <a:t>2000.  -</a:t>
            </a:r>
            <a:r>
              <a:rPr lang="es-ES" sz="1000" b="1" dirty="0"/>
              <a:t>Escultura de Cristo Ascendente.</a:t>
            </a:r>
            <a:r>
              <a:rPr lang="es-ES" sz="1000" dirty="0"/>
              <a:t> </a:t>
            </a:r>
            <a:r>
              <a:rPr lang="es-ES" sz="1000" i="1" dirty="0"/>
              <a:t>Talla de tamaño natural en madera policromada, Iglesia de Santa Teresa de Ávila, Alicante.</a:t>
            </a:r>
            <a:endParaRPr lang="es-ES" sz="1000" dirty="0"/>
          </a:p>
          <a:p>
            <a:r>
              <a:rPr lang="es-ES" sz="1000" dirty="0"/>
              <a:t>      </a:t>
            </a:r>
          </a:p>
          <a:p>
            <a:r>
              <a:rPr lang="es-ES" sz="1000" dirty="0"/>
              <a:t>          </a:t>
            </a:r>
            <a:r>
              <a:rPr lang="es-ES" sz="1000" dirty="0" smtClean="0"/>
              <a:t>                 </a:t>
            </a:r>
            <a:r>
              <a:rPr lang="es-ES" sz="1000" dirty="0"/>
              <a:t>2002. –Escultura Logotipo </a:t>
            </a:r>
            <a:r>
              <a:rPr lang="es-ES" sz="1000" b="1" dirty="0"/>
              <a:t>“Art al Casino” </a:t>
            </a:r>
            <a:r>
              <a:rPr lang="es-ES" sz="1000" dirty="0"/>
              <a:t>y busto conmemorativo de </a:t>
            </a:r>
            <a:r>
              <a:rPr lang="es-ES" sz="1000" b="1" dirty="0"/>
              <a:t>Antulio Sanjuán.</a:t>
            </a:r>
            <a:r>
              <a:rPr lang="es-ES" sz="1000" dirty="0"/>
              <a:t> Casinos Mediterráneo  S.A. Villajoyosa. Alicante.                                                                                                                                                           </a:t>
            </a:r>
          </a:p>
          <a:p>
            <a:r>
              <a:rPr lang="es-ES" sz="1000" i="1" dirty="0"/>
              <a:t>                      </a:t>
            </a:r>
            <a:r>
              <a:rPr lang="es-ES" sz="1000" dirty="0"/>
              <a:t> </a:t>
            </a:r>
          </a:p>
          <a:p>
            <a:r>
              <a:rPr lang="es-ES" sz="1000" dirty="0"/>
              <a:t>             </a:t>
            </a:r>
            <a:r>
              <a:rPr lang="es-ES" sz="1000" dirty="0" smtClean="0"/>
              <a:t>    </a:t>
            </a:r>
            <a:r>
              <a:rPr lang="es-ES" sz="1000" dirty="0"/>
              <a:t>2002-2009  – Realizo múltiples </a:t>
            </a:r>
            <a:r>
              <a:rPr lang="es-ES" sz="1000" b="1" dirty="0"/>
              <a:t>esculturas de gran formato</a:t>
            </a:r>
            <a:r>
              <a:rPr lang="es-ES" sz="1000" dirty="0"/>
              <a:t> para el taller de arquitectura  </a:t>
            </a:r>
            <a:r>
              <a:rPr lang="es-ES" sz="1000" i="1" dirty="0"/>
              <a:t>Martínez Calatayud &amp; Asociados S.L.</a:t>
            </a:r>
            <a:endParaRPr lang="es-ES" sz="1000" dirty="0"/>
          </a:p>
          <a:p>
            <a:r>
              <a:rPr lang="es-ES" sz="1000" b="1" i="1" dirty="0"/>
              <a:t> </a:t>
            </a:r>
            <a:endParaRPr lang="es-ES" sz="1000" dirty="0"/>
          </a:p>
          <a:p>
            <a:r>
              <a:rPr lang="es-ES" sz="1000" i="1" dirty="0"/>
              <a:t>      </a:t>
            </a:r>
            <a:r>
              <a:rPr lang="es-ES" sz="1000" dirty="0"/>
              <a:t>                 </a:t>
            </a:r>
            <a:r>
              <a:rPr lang="es-ES" sz="1000" dirty="0" smtClean="0"/>
              <a:t>    </a:t>
            </a:r>
            <a:r>
              <a:rPr lang="es-ES" sz="1000" dirty="0"/>
              <a:t>2009. _</a:t>
            </a:r>
            <a:r>
              <a:rPr lang="es-ES" sz="1000" i="1" dirty="0"/>
              <a:t> </a:t>
            </a:r>
            <a:r>
              <a:rPr lang="es-ES" sz="1000" b="1" i="1" dirty="0"/>
              <a:t>Busto del Dr. Balmis</a:t>
            </a:r>
            <a:r>
              <a:rPr lang="es-ES" sz="1000" b="1" dirty="0"/>
              <a:t> </a:t>
            </a:r>
            <a:r>
              <a:rPr lang="es-ES" sz="1000" dirty="0"/>
              <a:t>para los premios de la Fundación Balmis .Vaculonología.</a:t>
            </a:r>
          </a:p>
          <a:p>
            <a:r>
              <a:rPr lang="es-ES" sz="1000" dirty="0"/>
              <a:t> </a:t>
            </a:r>
          </a:p>
          <a:p>
            <a:r>
              <a:rPr lang="es-ES" sz="1000" dirty="0"/>
              <a:t>                       </a:t>
            </a:r>
            <a:r>
              <a:rPr lang="es-ES" sz="1000" dirty="0" smtClean="0"/>
              <a:t>    2011</a:t>
            </a:r>
            <a:r>
              <a:rPr lang="es-ES" sz="1000" dirty="0"/>
              <a:t>. _Reproducción de la</a:t>
            </a:r>
            <a:r>
              <a:rPr lang="es-ES" sz="1000" b="1" dirty="0"/>
              <a:t> mano </a:t>
            </a:r>
            <a:r>
              <a:rPr lang="es-ES" sz="1000" dirty="0"/>
              <a:t>de bronce  hallada en Lucentum  en 2005. </a:t>
            </a:r>
            <a:r>
              <a:rPr lang="es-ES" sz="1000" b="1" dirty="0"/>
              <a:t>MARQ</a:t>
            </a:r>
            <a:r>
              <a:rPr lang="es-ES" sz="1000" dirty="0"/>
              <a:t>.  </a:t>
            </a:r>
          </a:p>
          <a:p>
            <a:r>
              <a:rPr lang="es-ES" sz="1000" dirty="0"/>
              <a:t>                                       </a:t>
            </a:r>
            <a:r>
              <a:rPr lang="es-ES" sz="1000" dirty="0" smtClean="0"/>
              <a:t> Exma.Diputación </a:t>
            </a:r>
            <a:r>
              <a:rPr lang="es-ES" sz="1000" dirty="0"/>
              <a:t>Provincial de Alicante.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2411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158746" y="0"/>
            <a:ext cx="11953327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smtClean="0"/>
              <a:t>      </a:t>
            </a:r>
          </a:p>
          <a:p>
            <a:r>
              <a:rPr lang="es-ES" sz="1000" i="1" dirty="0" smtClean="0"/>
              <a:t>        Experiencia </a:t>
            </a:r>
            <a:r>
              <a:rPr lang="es-ES" sz="1000" i="1" dirty="0"/>
              <a:t>Laboral:</a:t>
            </a:r>
            <a:r>
              <a:rPr lang="es-ES" sz="1000" dirty="0"/>
              <a:t>  </a:t>
            </a:r>
          </a:p>
          <a:p>
            <a:r>
              <a:rPr lang="es-ES" sz="1000" dirty="0"/>
              <a:t> </a:t>
            </a:r>
          </a:p>
          <a:p>
            <a:r>
              <a:rPr lang="es-ES" sz="1000" dirty="0"/>
              <a:t>               </a:t>
            </a:r>
            <a:r>
              <a:rPr lang="es-ES" sz="1000" dirty="0" smtClean="0"/>
              <a:t>   </a:t>
            </a:r>
            <a:r>
              <a:rPr lang="es-ES" sz="1000" i="1" dirty="0"/>
              <a:t>1993-94. Taller de Escultura Gliptos S.L. a cargo del escultor Gonzalo Sánchez Mendizábal.</a:t>
            </a:r>
            <a:r>
              <a:rPr lang="es-ES" sz="1000" dirty="0"/>
              <a:t> </a:t>
            </a:r>
            <a:r>
              <a:rPr lang="es-ES" sz="1000" b="1" dirty="0"/>
              <a:t>Matrizaje y fundición de bronces artísticos.</a:t>
            </a:r>
            <a:endParaRPr lang="es-ES" sz="1000" dirty="0"/>
          </a:p>
          <a:p>
            <a:r>
              <a:rPr lang="es-ES" sz="1000" dirty="0"/>
              <a:t> </a:t>
            </a:r>
          </a:p>
          <a:p>
            <a:r>
              <a:rPr lang="es-ES" sz="1000" dirty="0"/>
              <a:t>         </a:t>
            </a:r>
            <a:r>
              <a:rPr lang="es-ES" sz="1000" dirty="0" smtClean="0"/>
              <a:t>   </a:t>
            </a:r>
            <a:r>
              <a:rPr lang="es-ES" sz="1000" dirty="0"/>
              <a:t>1993-1995. Trabajos de </a:t>
            </a:r>
            <a:r>
              <a:rPr lang="es-ES" sz="1000" b="1" dirty="0"/>
              <a:t>Conservación y Restauración </a:t>
            </a:r>
            <a:r>
              <a:rPr lang="es-ES" sz="1000" dirty="0"/>
              <a:t>de obras de arte</a:t>
            </a:r>
            <a:r>
              <a:rPr lang="es-ES" sz="1000" b="1" dirty="0"/>
              <a:t>.  </a:t>
            </a:r>
            <a:r>
              <a:rPr lang="es-ES" sz="1000" i="1" dirty="0"/>
              <a:t>Taller de restauración C/  Montesa 16, Madrid</a:t>
            </a:r>
            <a:endParaRPr lang="es-ES" sz="1000" dirty="0"/>
          </a:p>
          <a:p>
            <a:r>
              <a:rPr lang="es-ES" sz="1000" dirty="0"/>
              <a:t> </a:t>
            </a:r>
          </a:p>
          <a:p>
            <a:r>
              <a:rPr lang="es-ES" sz="1000" dirty="0"/>
              <a:t>                   </a:t>
            </a:r>
            <a:r>
              <a:rPr lang="es-ES" sz="1000" dirty="0" smtClean="0"/>
              <a:t> </a:t>
            </a:r>
            <a:r>
              <a:rPr lang="es-ES" sz="1000" dirty="0"/>
              <a:t>1994.   Colaboración en la restauración del </a:t>
            </a:r>
            <a:r>
              <a:rPr lang="es-ES" sz="1000" b="1" dirty="0"/>
              <a:t>Retablo del Cristo de la Misericordia.</a:t>
            </a:r>
            <a:r>
              <a:rPr lang="es-ES" sz="1000" dirty="0"/>
              <a:t> </a:t>
            </a:r>
            <a:r>
              <a:rPr lang="es-ES" sz="1000" i="1" dirty="0"/>
              <a:t>Parroquia de Nuestra Señora de las Angustias. Collado de Contreras, Ávila.</a:t>
            </a:r>
            <a:endParaRPr lang="es-ES" sz="1000" dirty="0"/>
          </a:p>
          <a:p>
            <a:r>
              <a:rPr lang="es-ES" sz="1000" b="1" dirty="0"/>
              <a:t> </a:t>
            </a:r>
            <a:endParaRPr lang="es-ES" sz="1000" dirty="0"/>
          </a:p>
          <a:p>
            <a:r>
              <a:rPr lang="es-ES" sz="1000" b="1" dirty="0"/>
              <a:t>                   </a:t>
            </a:r>
            <a:r>
              <a:rPr lang="es-ES" sz="1000" dirty="0" smtClean="0"/>
              <a:t>1994</a:t>
            </a:r>
            <a:r>
              <a:rPr lang="es-ES" sz="1000" dirty="0"/>
              <a:t>.   Restauración del </a:t>
            </a:r>
            <a:r>
              <a:rPr lang="es-ES" sz="1000" b="1" dirty="0"/>
              <a:t>artesonado policromado del siglo XVI, Palacio de</a:t>
            </a:r>
            <a:r>
              <a:rPr lang="es-ES" sz="1000" dirty="0"/>
              <a:t> </a:t>
            </a:r>
            <a:r>
              <a:rPr lang="es-ES" sz="1000" b="1" dirty="0"/>
              <a:t>los Velada, Ávila</a:t>
            </a:r>
            <a:r>
              <a:rPr lang="es-ES" sz="1000" dirty="0"/>
              <a:t>. </a:t>
            </a:r>
            <a:r>
              <a:rPr lang="es-ES" sz="1000" i="1" dirty="0"/>
              <a:t>Para la empresa Ávila inversiones</a:t>
            </a:r>
            <a:r>
              <a:rPr lang="es-ES" sz="1000" dirty="0"/>
              <a:t>.   </a:t>
            </a:r>
          </a:p>
          <a:p>
            <a:r>
              <a:rPr lang="es-ES" sz="1000" b="1" dirty="0"/>
              <a:t> </a:t>
            </a:r>
            <a:endParaRPr lang="es-ES" sz="1000" dirty="0"/>
          </a:p>
          <a:p>
            <a:r>
              <a:rPr lang="es-ES" sz="1000" b="1" dirty="0"/>
              <a:t>                  </a:t>
            </a:r>
            <a:r>
              <a:rPr lang="es-ES" sz="1000" b="1" dirty="0" smtClean="0"/>
              <a:t> </a:t>
            </a:r>
            <a:r>
              <a:rPr lang="es-ES" sz="1000" dirty="0"/>
              <a:t>1995</a:t>
            </a:r>
            <a:r>
              <a:rPr lang="es-ES" sz="1000" dirty="0" smtClean="0"/>
              <a:t>.   </a:t>
            </a:r>
            <a:r>
              <a:rPr lang="es-ES" sz="1000" dirty="0"/>
              <a:t>Restauración del </a:t>
            </a:r>
            <a:r>
              <a:rPr lang="es-ES" sz="1000" b="1" dirty="0"/>
              <a:t>Retablo de la Virgen del Rosario, </a:t>
            </a:r>
            <a:r>
              <a:rPr lang="es-ES" sz="1000" dirty="0"/>
              <a:t>La Victoria de   Acentejo, </a:t>
            </a:r>
            <a:r>
              <a:rPr lang="es-ES" sz="1000" b="1" dirty="0"/>
              <a:t>Tenerife</a:t>
            </a:r>
            <a:r>
              <a:rPr lang="es-ES" sz="1000" b="1" i="1" dirty="0"/>
              <a:t>.</a:t>
            </a:r>
            <a:r>
              <a:rPr lang="es-ES" sz="1000" i="1" dirty="0"/>
              <a:t> Adjudicado por el Excelentísimo Cabildo Insular de Tenerife.</a:t>
            </a:r>
            <a:endParaRPr lang="es-ES" sz="1000" dirty="0"/>
          </a:p>
          <a:p>
            <a:r>
              <a:rPr lang="es-ES" sz="1000" i="1" dirty="0"/>
              <a:t> </a:t>
            </a:r>
            <a:endParaRPr lang="es-ES" sz="1000" dirty="0"/>
          </a:p>
          <a:p>
            <a:r>
              <a:rPr lang="es-ES" sz="1000" i="1" dirty="0"/>
              <a:t>               </a:t>
            </a:r>
            <a:r>
              <a:rPr lang="es-ES" sz="1000" dirty="0" smtClean="0"/>
              <a:t>1995-96.  </a:t>
            </a:r>
            <a:r>
              <a:rPr lang="es-ES" sz="1000" dirty="0"/>
              <a:t>Realización de la </a:t>
            </a:r>
            <a:r>
              <a:rPr lang="es-ES" sz="1000" b="1" dirty="0"/>
              <a:t>IV Fase de Restauración del Retablo Mayor de la Ermita de San Telmo, Santa Cruz de Tenerife.</a:t>
            </a:r>
            <a:r>
              <a:rPr lang="es-ES" sz="1000" dirty="0"/>
              <a:t> </a:t>
            </a:r>
            <a:r>
              <a:rPr lang="es-ES" sz="1000" i="1" dirty="0" smtClean="0"/>
              <a:t> </a:t>
            </a:r>
            <a:r>
              <a:rPr lang="es-ES" sz="1000" i="1" dirty="0"/>
              <a:t>Cabildo Insular de Tenerife.</a:t>
            </a:r>
            <a:endParaRPr lang="es-ES" sz="1000" dirty="0"/>
          </a:p>
          <a:p>
            <a:r>
              <a:rPr lang="es-ES" sz="1000" i="1" dirty="0"/>
              <a:t>                                     </a:t>
            </a:r>
            <a:r>
              <a:rPr lang="es-ES" sz="1000" b="1" dirty="0"/>
              <a:t>                                   </a:t>
            </a:r>
            <a:endParaRPr lang="es-ES" sz="1000" dirty="0"/>
          </a:p>
          <a:p>
            <a:r>
              <a:rPr lang="es-ES" sz="1000" b="1" dirty="0"/>
              <a:t>                  </a:t>
            </a:r>
            <a:r>
              <a:rPr lang="es-ES" sz="1000" b="1" dirty="0" smtClean="0"/>
              <a:t> </a:t>
            </a:r>
            <a:r>
              <a:rPr lang="es-ES" sz="1000" dirty="0" smtClean="0"/>
              <a:t>2006-  </a:t>
            </a:r>
            <a:r>
              <a:rPr lang="es-ES" sz="1000" b="1" dirty="0" smtClean="0"/>
              <a:t> Restaurador</a:t>
            </a:r>
            <a:r>
              <a:rPr lang="es-ES" sz="1000" dirty="0" smtClean="0"/>
              <a:t> </a:t>
            </a:r>
            <a:r>
              <a:rPr lang="es-ES" sz="1000" dirty="0"/>
              <a:t>del C.O.P.H.I.A.M. </a:t>
            </a:r>
            <a:r>
              <a:rPr lang="es-ES" sz="1000" dirty="0" smtClean="0"/>
              <a:t>(Ayto. Alicante)  Contrato </a:t>
            </a:r>
            <a:r>
              <a:rPr lang="es-ES" sz="1000" b="1" dirty="0"/>
              <a:t>E.M.C.O.R..P.</a:t>
            </a:r>
            <a:r>
              <a:rPr lang="es-ES" sz="1000" dirty="0"/>
              <a:t> (Agencia Local de Desarrollo Económico y Social)</a:t>
            </a:r>
          </a:p>
          <a:p>
            <a:r>
              <a:rPr lang="es-ES" sz="1000" b="1" dirty="0"/>
              <a:t>                                     </a:t>
            </a:r>
            <a:r>
              <a:rPr lang="es-ES" sz="1000" dirty="0"/>
              <a:t>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es-ES" sz="1000" b="1" dirty="0"/>
              <a:t>                   </a:t>
            </a:r>
            <a:r>
              <a:rPr lang="es-ES" sz="1000" dirty="0" smtClean="0"/>
              <a:t>2007</a:t>
            </a:r>
            <a:r>
              <a:rPr lang="es-ES" sz="1000" dirty="0"/>
              <a:t>. </a:t>
            </a:r>
            <a:r>
              <a:rPr lang="es-ES" sz="1000" dirty="0" smtClean="0"/>
              <a:t> </a:t>
            </a:r>
            <a:r>
              <a:rPr lang="es-ES" sz="1000" b="1" dirty="0" smtClean="0"/>
              <a:t>Restauración</a:t>
            </a:r>
            <a:r>
              <a:rPr lang="es-ES" sz="1000" dirty="0" smtClean="0"/>
              <a:t> </a:t>
            </a:r>
            <a:r>
              <a:rPr lang="es-ES" sz="1000" dirty="0"/>
              <a:t>de la escultura </a:t>
            </a:r>
            <a:r>
              <a:rPr lang="es-ES" sz="1000" i="1" dirty="0"/>
              <a:t>“Marsellesa”,</a:t>
            </a:r>
            <a:r>
              <a:rPr lang="es-ES" sz="1000" dirty="0"/>
              <a:t> obra del escultor </a:t>
            </a:r>
            <a:r>
              <a:rPr lang="es-ES" sz="1000" b="1" dirty="0"/>
              <a:t>Vicente Bañuls </a:t>
            </a:r>
            <a:r>
              <a:rPr lang="es-ES" sz="1000" b="1" dirty="0" smtClean="0"/>
              <a:t>Arcacil</a:t>
            </a:r>
            <a:r>
              <a:rPr lang="es-ES" sz="1000" dirty="0" smtClean="0"/>
              <a:t>. </a:t>
            </a:r>
            <a:r>
              <a:rPr lang="es-ES" sz="1000" dirty="0"/>
              <a:t>Finca “Villa Marco”. (Ayuntamiento</a:t>
            </a:r>
            <a:r>
              <a:rPr lang="es-ES" sz="1000" b="1" dirty="0"/>
              <a:t> de “EL Campello”. </a:t>
            </a:r>
            <a:r>
              <a:rPr lang="es-ES" sz="1000" dirty="0"/>
              <a:t>Alicante).         </a:t>
            </a:r>
          </a:p>
          <a:p>
            <a:r>
              <a:rPr lang="es-ES" sz="1000" dirty="0"/>
              <a:t> </a:t>
            </a:r>
          </a:p>
          <a:p>
            <a:r>
              <a:rPr lang="es-ES" sz="1000" dirty="0"/>
              <a:t>                   </a:t>
            </a:r>
            <a:r>
              <a:rPr lang="es-ES" sz="1000" dirty="0" smtClean="0"/>
              <a:t> </a:t>
            </a:r>
            <a:r>
              <a:rPr lang="es-ES" sz="1000" dirty="0"/>
              <a:t>2008</a:t>
            </a:r>
            <a:r>
              <a:rPr lang="es-ES" sz="1000" dirty="0" smtClean="0"/>
              <a:t>.  </a:t>
            </a:r>
            <a:r>
              <a:rPr lang="es-ES" sz="1000" dirty="0"/>
              <a:t>Restaurador del </a:t>
            </a:r>
            <a:r>
              <a:rPr lang="es-ES" sz="1000" b="1" dirty="0"/>
              <a:t>C.O.P.H.I.A.M</a:t>
            </a:r>
            <a:r>
              <a:rPr lang="es-ES" sz="1000" dirty="0"/>
              <a:t>.  (Agosto/ Noviembre).</a:t>
            </a:r>
          </a:p>
          <a:p>
            <a:r>
              <a:rPr lang="es-ES" sz="1000" dirty="0"/>
              <a:t> </a:t>
            </a:r>
          </a:p>
          <a:p>
            <a:r>
              <a:rPr lang="es-ES" sz="1000" dirty="0"/>
              <a:t>       Experiencia Docente</a:t>
            </a:r>
            <a:r>
              <a:rPr lang="es-ES" sz="1000" b="1" dirty="0"/>
              <a:t>:</a:t>
            </a:r>
            <a:endParaRPr lang="es-ES" sz="1000" dirty="0"/>
          </a:p>
          <a:p>
            <a:r>
              <a:rPr lang="es-ES" sz="1000" dirty="0"/>
              <a:t> </a:t>
            </a:r>
          </a:p>
          <a:p>
            <a:r>
              <a:rPr lang="es-ES" sz="1000" dirty="0"/>
              <a:t> </a:t>
            </a:r>
            <a:r>
              <a:rPr lang="es-ES" sz="1000" dirty="0" smtClean="0"/>
              <a:t>              </a:t>
            </a:r>
            <a:r>
              <a:rPr lang="es-ES" sz="1000" i="1" dirty="0" smtClean="0"/>
              <a:t>   </a:t>
            </a:r>
            <a:r>
              <a:rPr lang="es-ES" sz="1000" dirty="0" smtClean="0"/>
              <a:t> </a:t>
            </a:r>
            <a:r>
              <a:rPr lang="es-ES" sz="1000" dirty="0"/>
              <a:t>1996-99.   </a:t>
            </a:r>
            <a:r>
              <a:rPr lang="es-ES" sz="1000" dirty="0" smtClean="0"/>
              <a:t> </a:t>
            </a:r>
            <a:r>
              <a:rPr lang="es-ES" sz="1000" b="1" dirty="0" smtClean="0"/>
              <a:t>Profesor </a:t>
            </a:r>
            <a:r>
              <a:rPr lang="es-ES" sz="1000" b="1" dirty="0"/>
              <a:t>de Escultura, dibujo, pintura y Restauración de escultura en el Centro de Arte Espiral.</a:t>
            </a:r>
            <a:r>
              <a:rPr lang="es-ES" sz="1000" dirty="0"/>
              <a:t> </a:t>
            </a:r>
            <a:r>
              <a:rPr lang="es-ES" sz="1000" i="1" dirty="0"/>
              <a:t>Alicante</a:t>
            </a:r>
            <a:endParaRPr lang="es-ES" sz="1000" dirty="0"/>
          </a:p>
          <a:p>
            <a:r>
              <a:rPr lang="es-ES" sz="1000" i="1" dirty="0"/>
              <a:t>.</a:t>
            </a:r>
            <a:endParaRPr lang="es-ES" sz="1000" dirty="0"/>
          </a:p>
          <a:p>
            <a:r>
              <a:rPr lang="es-ES" sz="1000" i="1" dirty="0"/>
              <a:t>               </a:t>
            </a:r>
            <a:r>
              <a:rPr lang="es-ES" sz="1000" i="1" dirty="0" smtClean="0"/>
              <a:t>   </a:t>
            </a:r>
            <a:r>
              <a:rPr lang="es-ES" sz="1000" i="1" dirty="0"/>
              <a:t>1998-99</a:t>
            </a:r>
            <a:r>
              <a:rPr lang="es-ES" sz="1000" dirty="0"/>
              <a:t>    </a:t>
            </a:r>
            <a:r>
              <a:rPr lang="es-ES" sz="1000" dirty="0" smtClean="0"/>
              <a:t>  </a:t>
            </a:r>
            <a:r>
              <a:rPr lang="es-ES" sz="1000" b="1" dirty="0"/>
              <a:t>Cursos impartidos para Ayuntamientos:</a:t>
            </a:r>
            <a:endParaRPr lang="es-ES" sz="1000" dirty="0"/>
          </a:p>
          <a:p>
            <a:r>
              <a:rPr lang="es-ES" sz="1000" b="1" dirty="0"/>
              <a:t>                                      </a:t>
            </a:r>
            <a:endParaRPr lang="es-ES" sz="1000" dirty="0"/>
          </a:p>
          <a:p>
            <a:r>
              <a:rPr lang="es-ES" sz="1000" b="1" dirty="0"/>
              <a:t>                                       </a:t>
            </a:r>
            <a:r>
              <a:rPr lang="es-ES" sz="1000" b="1" dirty="0" smtClean="0"/>
              <a:t>Talla </a:t>
            </a:r>
            <a:r>
              <a:rPr lang="es-ES" sz="1000" b="1" dirty="0"/>
              <a:t>en piedra. </a:t>
            </a:r>
            <a:r>
              <a:rPr lang="es-ES" sz="1000" i="1" dirty="0"/>
              <a:t>Ayuntamiento de San Vicente, en colaboración con la Universidad de Alicante.</a:t>
            </a:r>
            <a:endParaRPr lang="es-ES" sz="1000" dirty="0"/>
          </a:p>
          <a:p>
            <a:r>
              <a:rPr lang="es-ES" sz="1000" i="1" dirty="0"/>
              <a:t> </a:t>
            </a:r>
            <a:endParaRPr lang="es-ES" sz="1000" dirty="0"/>
          </a:p>
          <a:p>
            <a:r>
              <a:rPr lang="es-ES" sz="1000" i="1" dirty="0"/>
              <a:t>                                      </a:t>
            </a:r>
            <a:r>
              <a:rPr lang="es-ES" sz="1000" dirty="0"/>
              <a:t> </a:t>
            </a:r>
            <a:r>
              <a:rPr lang="es-ES" sz="1000" dirty="0" smtClean="0"/>
              <a:t> </a:t>
            </a:r>
            <a:r>
              <a:rPr lang="es-ES" sz="1000" b="1" dirty="0" smtClean="0"/>
              <a:t>Historia </a:t>
            </a:r>
            <a:r>
              <a:rPr lang="es-ES" sz="1000" b="1" dirty="0"/>
              <a:t>de la joyería.</a:t>
            </a:r>
            <a:r>
              <a:rPr lang="es-ES" sz="1000" dirty="0"/>
              <a:t> </a:t>
            </a:r>
            <a:r>
              <a:rPr lang="es-ES" sz="1000" i="1" dirty="0"/>
              <a:t>Universidad de Alicante.</a:t>
            </a:r>
            <a:endParaRPr lang="es-ES" sz="1000" dirty="0"/>
          </a:p>
          <a:p>
            <a:r>
              <a:rPr lang="es-ES" sz="1000" dirty="0"/>
              <a:t>                 </a:t>
            </a:r>
          </a:p>
          <a:p>
            <a:r>
              <a:rPr lang="es-ES" sz="1000" dirty="0"/>
              <a:t>                                       </a:t>
            </a:r>
            <a:r>
              <a:rPr lang="es-ES" sz="1000" dirty="0" smtClean="0"/>
              <a:t> </a:t>
            </a:r>
            <a:r>
              <a:rPr lang="es-ES" sz="1000" b="1" dirty="0" smtClean="0"/>
              <a:t>Restauración </a:t>
            </a:r>
            <a:r>
              <a:rPr lang="es-ES" sz="1000" b="1" dirty="0"/>
              <a:t>de escultura policromada.</a:t>
            </a:r>
            <a:r>
              <a:rPr lang="es-ES" sz="1000" dirty="0"/>
              <a:t> </a:t>
            </a:r>
            <a:r>
              <a:rPr lang="es-ES" sz="1000" i="1" dirty="0"/>
              <a:t>Ayuntamiento de Benissa, en colaboración con la Universidad de Alicante.</a:t>
            </a:r>
            <a:endParaRPr lang="es-ES" sz="1000" dirty="0"/>
          </a:p>
          <a:p>
            <a:r>
              <a:rPr lang="es-ES" sz="1000" i="1" dirty="0"/>
              <a:t> </a:t>
            </a:r>
            <a:endParaRPr lang="es-ES" sz="1000" dirty="0"/>
          </a:p>
          <a:p>
            <a:r>
              <a:rPr lang="es-ES" sz="1000" i="1" dirty="0"/>
              <a:t>                </a:t>
            </a:r>
            <a:r>
              <a:rPr lang="es-ES" sz="1000" i="1" dirty="0" smtClean="0"/>
              <a:t> </a:t>
            </a:r>
            <a:r>
              <a:rPr lang="es-ES" sz="1000" dirty="0" smtClean="0"/>
              <a:t> </a:t>
            </a:r>
            <a:r>
              <a:rPr lang="es-ES" sz="1000" dirty="0"/>
              <a:t>2000-2005   </a:t>
            </a:r>
            <a:r>
              <a:rPr lang="es-ES" sz="1000" dirty="0" smtClean="0"/>
              <a:t> Imparto </a:t>
            </a:r>
            <a:r>
              <a:rPr lang="es-ES" sz="1000" dirty="0"/>
              <a:t>clases de </a:t>
            </a:r>
            <a:r>
              <a:rPr lang="es-ES" sz="1000" b="1" dirty="0"/>
              <a:t>Dibujo, Pintura y Talla en Madera</a:t>
            </a:r>
            <a:r>
              <a:rPr lang="es-ES" sz="1000" dirty="0"/>
              <a:t>  para </a:t>
            </a:r>
            <a:r>
              <a:rPr lang="es-ES" sz="1000" b="1" dirty="0"/>
              <a:t>“Aula Abierta”</a:t>
            </a:r>
            <a:r>
              <a:rPr lang="es-ES" sz="1000" dirty="0"/>
              <a:t> (PMC)</a:t>
            </a:r>
          </a:p>
          <a:p>
            <a:r>
              <a:rPr lang="es-ES" sz="1000" dirty="0"/>
              <a:t>                                     </a:t>
            </a:r>
            <a:r>
              <a:rPr lang="es-ES" sz="1000" dirty="0" smtClean="0"/>
              <a:t>    </a:t>
            </a:r>
            <a:r>
              <a:rPr lang="es-ES" sz="1000" i="1" dirty="0"/>
              <a:t>Ayuntamiento de Alicante.</a:t>
            </a:r>
            <a:endParaRPr lang="es-ES" sz="1000" dirty="0"/>
          </a:p>
          <a:p>
            <a:r>
              <a:rPr lang="es-ES" sz="1000" i="1" dirty="0"/>
              <a:t> </a:t>
            </a:r>
            <a:endParaRPr lang="es-ES" sz="1000" dirty="0"/>
          </a:p>
          <a:p>
            <a:r>
              <a:rPr lang="es-ES" sz="1000" i="1" dirty="0"/>
              <a:t>                   </a:t>
            </a:r>
            <a:r>
              <a:rPr lang="es-ES" sz="1000" dirty="0" smtClean="0"/>
              <a:t>2005-2007  Profesor interino de </a:t>
            </a:r>
            <a:r>
              <a:rPr lang="es-ES" sz="1000" b="1" dirty="0" smtClean="0"/>
              <a:t>educación secundaria</a:t>
            </a:r>
            <a:r>
              <a:rPr lang="es-ES" sz="1000" dirty="0" smtClean="0"/>
              <a:t> (dibujo) .Generalitat Valenciana.</a:t>
            </a:r>
          </a:p>
          <a:p>
            <a:r>
              <a:rPr lang="es-ES" sz="1000" dirty="0"/>
              <a:t> </a:t>
            </a:r>
          </a:p>
          <a:p>
            <a:r>
              <a:rPr lang="es-ES" sz="1000" dirty="0"/>
              <a:t> </a:t>
            </a:r>
          </a:p>
          <a:p>
            <a:r>
              <a:rPr lang="es-ES" sz="1000" dirty="0"/>
              <a:t>                   </a:t>
            </a:r>
            <a:r>
              <a:rPr lang="es-ES" sz="1000" b="1" dirty="0"/>
              <a:t> Paralelamente </a:t>
            </a:r>
            <a:r>
              <a:rPr lang="es-ES" sz="1000" dirty="0"/>
              <a:t>desarrollo mi obra personal de carácter vanguardista que exhibo en </a:t>
            </a:r>
            <a:r>
              <a:rPr lang="es-ES" sz="1000" b="1" dirty="0"/>
              <a:t>exposiciones desde 1992 ,</a:t>
            </a:r>
            <a:r>
              <a:rPr lang="es-ES" sz="1000" dirty="0"/>
              <a:t> lo que me ha permitido  experimentar </a:t>
            </a:r>
            <a:endParaRPr lang="es-ES" sz="1000" dirty="0" smtClean="0"/>
          </a:p>
          <a:p>
            <a:r>
              <a:rPr lang="es-ES" sz="1000"/>
              <a:t> </a:t>
            </a:r>
            <a:r>
              <a:rPr lang="es-ES" sz="1000" smtClean="0"/>
              <a:t>                    </a:t>
            </a:r>
            <a:r>
              <a:rPr lang="es-ES" sz="1000" dirty="0" smtClean="0"/>
              <a:t>con </a:t>
            </a:r>
            <a:r>
              <a:rPr lang="es-ES" sz="1000" dirty="0"/>
              <a:t>gran variedad de materiales.  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40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858"/>
            <a:ext cx="5120698" cy="686585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714665" y="-243408"/>
            <a:ext cx="3046328" cy="5741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292081" y="162639"/>
            <a:ext cx="3600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REPRODUCCIONES DE PIEZAS ARQUEOLÓGICAS</a:t>
            </a:r>
          </a:p>
          <a:p>
            <a:pPr algn="ctr"/>
            <a:endParaRPr lang="es-E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MODELADO Y COPIA DE GRAN CALIDAD DE VOLÚMENES Y TEXTURAS. </a:t>
            </a:r>
            <a:r>
              <a:rPr lang="es-ES" sz="1400" dirty="0">
                <a:solidFill>
                  <a:schemeClr val="bg1"/>
                </a:solidFill>
              </a:rPr>
              <a:t>Cuando se desaconseja  el contacto directo con la pieza y se busca la calidez  en el uso de la técnica original. </a:t>
            </a:r>
          </a:p>
          <a:p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REALIZACIÓN DE MOLDES </a:t>
            </a:r>
            <a:r>
              <a:rPr lang="es-ES" sz="1400" dirty="0">
                <a:solidFill>
                  <a:schemeClr val="bg1"/>
                </a:solidFill>
              </a:rPr>
              <a:t>flexibles y rígidos.</a:t>
            </a:r>
          </a:p>
          <a:p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VACIADO  </a:t>
            </a:r>
            <a:r>
              <a:rPr lang="es-ES" sz="1400" dirty="0">
                <a:solidFill>
                  <a:schemeClr val="bg1"/>
                </a:solidFill>
              </a:rPr>
              <a:t>en todo tipo de materiales.</a:t>
            </a:r>
          </a:p>
          <a:p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ACABADOS </a:t>
            </a:r>
            <a:r>
              <a:rPr lang="es-ES" sz="1400" dirty="0">
                <a:solidFill>
                  <a:schemeClr val="bg1"/>
                </a:solidFill>
              </a:rPr>
              <a:t>imitativos con fines museísticos. Las piezas reproducidas con  procesos  3D requieren también  un acabado artístico de las texturas  y un dominio de corlas , pátinas y policromías. </a:t>
            </a:r>
          </a:p>
          <a:p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COLABORACIONES </a:t>
            </a:r>
            <a:r>
              <a:rPr lang="es-ES" sz="1400" dirty="0">
                <a:solidFill>
                  <a:schemeClr val="bg1"/>
                </a:solidFill>
              </a:rPr>
              <a:t>con profesionales de la restauración y la arqueología compartiendo conocimientos de técnicas antiguas y ayudando en reintegraciones de faltas de volumen complejas.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52636"/>
            <a:ext cx="3584602" cy="655272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2106" y="157826"/>
            <a:ext cx="2926084" cy="654753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876254" y="240277"/>
            <a:ext cx="193203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Reproducción del fragmento de escultura monumental romana hallada en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ucentum en 2005. Alicante.</a:t>
            </a:r>
          </a:p>
          <a:p>
            <a:endParaRPr lang="es-E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Modelada y fundida a la </a:t>
            </a:r>
            <a:r>
              <a:rPr lang="es-ES" i="1" dirty="0" smtClean="0">
                <a:solidFill>
                  <a:schemeClr val="bg1"/>
                </a:solidFill>
              </a:rPr>
              <a:t>cera perdida</a:t>
            </a:r>
            <a:r>
              <a:rPr lang="es-ES" dirty="0" smtClean="0">
                <a:solidFill>
                  <a:schemeClr val="bg1"/>
                </a:solidFill>
              </a:rPr>
              <a:t>  al igual que el original, para respetar la semejanza tanto en la morfología interna como en las texturas (tan características  de esta técnica).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MARQ. Alicante.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2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90" y="116632"/>
            <a:ext cx="8801698" cy="574971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899592" y="5975081"/>
            <a:ext cx="6879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	</a:t>
            </a: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eproducciones con fines tiflológicos.</a:t>
            </a:r>
            <a:endParaRPr lang="es-E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69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539" y="764704"/>
            <a:ext cx="7092696" cy="41970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269488" y="5415125"/>
            <a:ext cx="6686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 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eproducciones  para ilustrar los yacimientos.     </a:t>
            </a:r>
          </a:p>
          <a:p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</a:t>
            </a:r>
            <a:r>
              <a:rPr lang="es-ES" sz="1400" dirty="0" smtClean="0">
                <a:solidFill>
                  <a:schemeClr val="bg1"/>
                </a:solidFill>
              </a:rPr>
              <a:t>“Lucentum” La albufera .Alicante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9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402" y="560290"/>
            <a:ext cx="6800989" cy="509325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67398" y="6021288"/>
            <a:ext cx="8575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MODELADO DE BUSTOS Y RETRATOS PARA HOMENAJES DE PERSONAJES ILUSTRES. </a:t>
            </a:r>
          </a:p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s-ES" sz="1400" dirty="0" smtClean="0">
                <a:solidFill>
                  <a:schemeClr val="bg1"/>
                </a:solidFill>
              </a:rPr>
              <a:t>Busto del Doctor Balmis para el premio de Vacunología de la fundación Alió. 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084168" y="53303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73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851921"/>
            <a:ext cx="2627784" cy="362709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602569" y="5157192"/>
            <a:ext cx="27815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Premio Rafael Altamira</a:t>
            </a:r>
          </a:p>
          <a:p>
            <a:pPr algn="ctr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Estatuilla de bronce.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U.C-M.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2656"/>
            <a:ext cx="4556252" cy="622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02" y="232274"/>
            <a:ext cx="4773809" cy="636507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5215" y="232274"/>
            <a:ext cx="3779273" cy="636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9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9482" y="161283"/>
            <a:ext cx="3053751" cy="600010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3232" y="161283"/>
            <a:ext cx="2846717" cy="597845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50"/>
          <a:stretch/>
        </p:blipFill>
        <p:spPr>
          <a:xfrm>
            <a:off x="231445" y="161283"/>
            <a:ext cx="3053751" cy="617404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848840" y="6335328"/>
            <a:ext cx="7615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Elaboración de recreaciones escultóricas para proyectos expositivos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76569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adrícula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280</Words>
  <Application>Microsoft Office PowerPoint</Application>
  <PresentationFormat>Presentación en pantalla (4:3)</PresentationFormat>
  <Paragraphs>140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Cuadrícula</vt:lpstr>
      <vt:lpstr>     E   s    c   u   l   t   U  R  A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Miguel Bañuls Maciá</dc:title>
  <dc:creator>MIGUEL</dc:creator>
  <cp:lastModifiedBy>MIGUEL</cp:lastModifiedBy>
  <cp:revision>94</cp:revision>
  <dcterms:created xsi:type="dcterms:W3CDTF">2014-03-03T16:01:12Z</dcterms:created>
  <dcterms:modified xsi:type="dcterms:W3CDTF">2014-03-05T00:30:46Z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